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qVubGRR07Z7zIl7NpD25CvOKc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c039e3a2c_0_17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ec039e3a2c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gec039e3a2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a63291530_0_4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da63291530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2da6329153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a63291530_0_1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da63291530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g2da6329153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a63291530_0_8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da63291530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2da6329153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a63291530_0_10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da63291530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2da6329153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a63291530_0_6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da63291530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2da6329153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a63291530_0_5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da63291530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2da6329153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184871e92_0_8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2184871e92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22184871e9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a63291530_0_15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da63291530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2da6329153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a63291530_0_16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da63291530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g2da6329153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a63291530_0_17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da63291530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da6329153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00da58544_0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d00da58544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g2d00da5854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a63291530_0_18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da63291530_0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2da6329153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a63291530_0_19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da63291530_0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2da6329153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a63291530_0_18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da6329153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2da6329153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af46381fb_1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daf46381fb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2daf46381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a63291530_0_1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da63291530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2da6329153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3d5a474c_0_7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1f3d5a474c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g11f3d5a474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f3d5a474c_0_8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11f3d5a474c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g11f3d5a474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a63291530_0_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da63291530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2da632915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a63291530_0_1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da63291530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g2da6329153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a63291530_0_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da63291530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2da632915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a63291530_0_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da63291530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2da6329153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a63291530_0_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-PE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da63291530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2da6329153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1 objeto y 2 objetos" type="objAndTwoObj">
  <p:cSld name="OBJECT_AND_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457200" y="1268413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2" type="body"/>
          </p:nvPr>
        </p:nvSpPr>
        <p:spPr>
          <a:xfrm>
            <a:off x="4648200" y="1268413"/>
            <a:ext cx="4038600" cy="21859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3" type="body"/>
          </p:nvPr>
        </p:nvSpPr>
        <p:spPr>
          <a:xfrm>
            <a:off x="4648200" y="3606800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es.wikipedia.org/wiki/Distrito_de_Ate" TargetMode="External"/><Relationship Id="rId10" Type="http://schemas.openxmlformats.org/officeDocument/2006/relationships/hyperlink" Target="https://es.wikipedia.org/wiki/Museo_de_Sitio_de_Puruchuc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s.wikipedia.org/wiki/Museo_de_Sitio_de_Pachac%C3%A1mac" TargetMode="External"/><Relationship Id="rId4" Type="http://schemas.openxmlformats.org/officeDocument/2006/relationships/hyperlink" Target="https://es.wikipedia.org/wiki/Museo_Nacional_de_Arqueolog%C3%ADa,_Antropolog%C3%ADa_e_Historia_del_Per%C3%BA" TargetMode="External"/><Relationship Id="rId9" Type="http://schemas.openxmlformats.org/officeDocument/2006/relationships/hyperlink" Target="https://es.wikipedia.org/wiki/Ica" TargetMode="External"/><Relationship Id="rId5" Type="http://schemas.openxmlformats.org/officeDocument/2006/relationships/hyperlink" Target="https://es.wikipedia.org/wiki/Lima" TargetMode="External"/><Relationship Id="rId6" Type="http://schemas.openxmlformats.org/officeDocument/2006/relationships/hyperlink" Target="https://es.wikipedia.org/w/index.php?title=Centro_Mallqui&amp;action=edit&amp;redlink=1" TargetMode="External"/><Relationship Id="rId7" Type="http://schemas.openxmlformats.org/officeDocument/2006/relationships/hyperlink" Target="https://es.wikipedia.org/wiki/Distrito_de_Leimebamba" TargetMode="External"/><Relationship Id="rId8" Type="http://schemas.openxmlformats.org/officeDocument/2006/relationships/hyperlink" Target="https://es.wikipedia.org/wiki/Museo_Temple_Radicat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tsandculture.google.com/story/8AWh9KXGqHC1zw?hl=es-419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jgomezm@tecsup.edu.pe" TargetMode="External"/><Relationship Id="rId4" Type="http://schemas.openxmlformats.org/officeDocument/2006/relationships/hyperlink" Target="mailto:jgomezm@tecsup.edu.pe" TargetMode="External"/><Relationship Id="rId5" Type="http://schemas.openxmlformats.org/officeDocument/2006/relationships/hyperlink" Target="mailto:jgomezm@tecsup.edu.pe" TargetMode="External"/><Relationship Id="rId6" Type="http://schemas.openxmlformats.org/officeDocument/2006/relationships/hyperlink" Target="mailto:jgomezm@tecsup.edu.pe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amazon.es/Manuel-Medrano/e/B003RGI7IQ/ref=kwrp_li_aut" TargetMode="External"/><Relationship Id="rId4" Type="http://schemas.openxmlformats.org/officeDocument/2006/relationships/hyperlink" Target="https://www.google.com.pe/search?hl=es&amp;tbo=p&amp;tbm=bks&amp;q=inauthor:%22Marcia+Ascher%22" TargetMode="External"/><Relationship Id="rId5" Type="http://schemas.openxmlformats.org/officeDocument/2006/relationships/hyperlink" Target="https://www.google.com.pe/search?hl=es&amp;tbo=p&amp;tbm=bks&amp;q=inauthor:%22Robert+Ascher%22" TargetMode="External"/><Relationship Id="rId6" Type="http://schemas.openxmlformats.org/officeDocument/2006/relationships/hyperlink" Target="https://es.wikipedia.org/wiki/Quipu" TargetMode="External"/><Relationship Id="rId7" Type="http://schemas.openxmlformats.org/officeDocument/2006/relationships/hyperlink" Target="https://github.com/potatodax/quipucamayoc/wiki/Quipucamayo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s.wikipedia.org/wiki/Lana" TargetMode="External"/><Relationship Id="rId4" Type="http://schemas.openxmlformats.org/officeDocument/2006/relationships/hyperlink" Target="https://es.wikipedia.org/wiki/Algod%C3%B3n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.wikipedia.org/wiki/Contabilidad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c039e3a2c_0_177"/>
          <p:cNvSpPr txBox="1"/>
          <p:nvPr/>
        </p:nvSpPr>
        <p:spPr>
          <a:xfrm>
            <a:off x="812250" y="718725"/>
            <a:ext cx="7519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PE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SEMANA DE PROYECTOS</a:t>
            </a:r>
            <a:endParaRPr b="1" i="0" sz="4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ec039e3a2c_0_177"/>
          <p:cNvSpPr txBox="1"/>
          <p:nvPr/>
        </p:nvSpPr>
        <p:spPr>
          <a:xfrm>
            <a:off x="678375" y="2502425"/>
            <a:ext cx="7772400" cy="14316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Proyecto 38 - Programando Quipus "Explorando la Historia Inca a través de cuerdas y nudos con el apoyo del lenguaje Python".</a:t>
            </a:r>
            <a:endParaRPr b="1"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a63291530_0_49"/>
          <p:cNvSpPr txBox="1"/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¿Cuántos Quipus existen?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64" name="Google Shape;164;g2da63291530_0_49"/>
          <p:cNvSpPr txBox="1"/>
          <p:nvPr/>
        </p:nvSpPr>
        <p:spPr>
          <a:xfrm>
            <a:off x="665125" y="2218725"/>
            <a:ext cx="50016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Segun Medrano (2021) , existen alrededor de 1386 ejemplares de Quipus repartidos entre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América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y Europa.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Docenas de quipus en comunidades andinas.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65" name="Google Shape;165;g2da63291530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000" y="1414813"/>
            <a:ext cx="31337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a63291530_0_125"/>
          <p:cNvSpPr txBox="1"/>
          <p:nvPr/>
        </p:nvSpPr>
        <p:spPr>
          <a:xfrm>
            <a:off x="166100" y="1889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s-PE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Quipus en el Perú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da63291530_0_125"/>
          <p:cNvSpPr txBox="1"/>
          <p:nvPr/>
        </p:nvSpPr>
        <p:spPr>
          <a:xfrm>
            <a:off x="665125" y="1761525"/>
            <a:ext cx="75360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Hay 35 quipus en 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Museo de Pachacamac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​Otros 35 en 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Museo Nacional de Arqueología, Antropología e Historia del Perú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, ambos en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,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Centro Mallqui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​ en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Leimebamba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tiene 32 quipus.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Museo Temple Radicati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de Lima posee 26,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Museo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Ica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tiene 25,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Museo Puruchuco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Ate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tiene 23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a63291530_0_83"/>
          <p:cNvSpPr txBox="1"/>
          <p:nvPr>
            <p:ph type="title"/>
          </p:nvPr>
        </p:nvSpPr>
        <p:spPr>
          <a:xfrm>
            <a:off x="279600" y="386825"/>
            <a:ext cx="84060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Lo</a:t>
            </a:r>
            <a:r>
              <a:rPr b="1" lang="es-PE">
                <a:solidFill>
                  <a:srgbClr val="C00000"/>
                </a:solidFill>
              </a:rPr>
              <a:t>s Khipus de Puruchuco, un hallazgo arqueológico sin precedentes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79" name="Google Shape;179;g2da63291530_0_83"/>
          <p:cNvSpPr txBox="1"/>
          <p:nvPr/>
        </p:nvSpPr>
        <p:spPr>
          <a:xfrm>
            <a:off x="304800" y="5888800"/>
            <a:ext cx="84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u="sng">
                <a:solidFill>
                  <a:schemeClr val="hlink"/>
                </a:solidFill>
                <a:hlinkClick r:id="rId3"/>
              </a:rPr>
              <a:t>https://artsandculture.google.com/story/8AWh9KXGqHC1zw?hl=es-419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g2da63291530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738" y="2922125"/>
            <a:ext cx="4990187" cy="29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a63291530_0_103"/>
          <p:cNvSpPr txBox="1"/>
          <p:nvPr>
            <p:ph type="title"/>
          </p:nvPr>
        </p:nvSpPr>
        <p:spPr>
          <a:xfrm>
            <a:off x="279600" y="158225"/>
            <a:ext cx="84060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Museo de</a:t>
            </a:r>
            <a:r>
              <a:rPr b="1" lang="es-PE">
                <a:solidFill>
                  <a:srgbClr val="C00000"/>
                </a:solidFill>
              </a:rPr>
              <a:t> Puruchuco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187" name="Google Shape;187;g2da63291530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363" y="1533725"/>
            <a:ext cx="6795267" cy="50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a63291530_0_65"/>
          <p:cNvSpPr txBox="1"/>
          <p:nvPr/>
        </p:nvSpPr>
        <p:spPr>
          <a:xfrm>
            <a:off x="665125" y="1609125"/>
            <a:ext cx="75360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Fabricado con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fibras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algodón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o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camélido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Los hilos urdidos o torcidos eran de color natural, o bien de color natural, o bien teñidos usando pigmentos orgánicos.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S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igue un patrón establecido y regularmente utilizado por los Incas para propósitos administrativos y contables.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Generalmente está estructurado al sistema numérico decimal (base-10),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sp>
        <p:nvSpPr>
          <p:cNvPr id="194" name="Google Shape;194;g2da63291530_0_65"/>
          <p:cNvSpPr txBox="1"/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Quipu Canónico</a:t>
            </a:r>
            <a:endParaRPr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a63291530_0_57"/>
          <p:cNvSpPr txBox="1"/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Quipu </a:t>
            </a:r>
            <a:r>
              <a:rPr b="1" lang="es-PE">
                <a:solidFill>
                  <a:srgbClr val="C00000"/>
                </a:solidFill>
              </a:rPr>
              <a:t>Canónico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201" name="Google Shape;201;g2da63291530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04938"/>
            <a:ext cx="7487013" cy="550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184871e92_0_87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s-PE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Estructura del Quipu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22184871e92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2950"/>
            <a:ext cx="8839199" cy="399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2184871e92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650" y="5549318"/>
            <a:ext cx="4114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a63291530_0_157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s-PE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Estructura del Quipu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2da63291530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650" y="5549318"/>
            <a:ext cx="411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da63291530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1712950"/>
            <a:ext cx="6044260" cy="368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a63291530_0_165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s-PE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Estructura del Quipu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2da63291530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650" y="5549318"/>
            <a:ext cx="411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da63291530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1712950"/>
            <a:ext cx="5603626" cy="368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a63291530_0_173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s-PE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Estructura del Quipu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2da63291530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850" y="6006518"/>
            <a:ext cx="411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da63291530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1712950"/>
            <a:ext cx="5022516" cy="413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00da58544_0_3"/>
          <p:cNvSpPr txBox="1"/>
          <p:nvPr/>
        </p:nvSpPr>
        <p:spPr>
          <a:xfrm>
            <a:off x="4029150" y="5285250"/>
            <a:ext cx="4425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s-PE" sz="2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</a:t>
            </a:r>
            <a:r>
              <a:rPr b="0" i="0" lang="es-PE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Jaime Gómez Marín</a:t>
            </a:r>
            <a:endParaRPr b="0" i="0" sz="2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PE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PE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jgomez</a:t>
            </a:r>
            <a:r>
              <a:rPr lang="es-PE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m</a:t>
            </a:r>
            <a:r>
              <a:rPr b="0" i="0" lang="es-PE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@</a:t>
            </a:r>
            <a:r>
              <a:rPr lang="es-PE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tecsup,.edu.pe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d00da58544_0_3"/>
          <p:cNvSpPr txBox="1"/>
          <p:nvPr/>
        </p:nvSpPr>
        <p:spPr>
          <a:xfrm>
            <a:off x="812250" y="718725"/>
            <a:ext cx="7519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PE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Algo</a:t>
            </a:r>
            <a:r>
              <a:rPr b="1" lang="es-PE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sobre mi</a:t>
            </a:r>
            <a:endParaRPr b="1" i="0" sz="4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d00da58544_0_3"/>
          <p:cNvSpPr txBox="1"/>
          <p:nvPr/>
        </p:nvSpPr>
        <p:spPr>
          <a:xfrm>
            <a:off x="3829050" y="1883600"/>
            <a:ext cx="4826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Tengo más de veinte </a:t>
            </a:r>
            <a:r>
              <a:rPr lang="es-PE" sz="2000">
                <a:solidFill>
                  <a:schemeClr val="dk1"/>
                </a:solidFill>
              </a:rPr>
              <a:t>cinco</a:t>
            </a:r>
            <a:r>
              <a:rPr b="0" i="0" lang="es-P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años de experiencia en consultoría en el área de informática desarrollada en Perú y España, con una amplia experiencia en gestión de proyectos en el sector público, educación, telecomunicaciones y comercio electrónico. </a:t>
            </a:r>
            <a:r>
              <a:rPr b="1" i="1" lang="es-PE" sz="2000" u="none" cap="none" strike="noStrike">
                <a:solidFill>
                  <a:srgbClr val="FF0000"/>
                </a:solidFill>
              </a:rPr>
              <a:t>A</a:t>
            </a:r>
            <a:r>
              <a:rPr b="1" i="1" lang="es-PE" sz="2000" u="none" cap="none" strike="noStrike">
                <a:solidFill>
                  <a:srgbClr val="C00000"/>
                </a:solidFill>
              </a:rPr>
              <a:t>ctual</a:t>
            </a:r>
            <a:r>
              <a:rPr b="1" i="1" lang="es-PE" sz="2000">
                <a:solidFill>
                  <a:srgbClr val="C00000"/>
                </a:solidFill>
              </a:rPr>
              <a:t>mente trabajo en TECSUP como Coordinador de la Carrera de Diseño y Desarrollo de Software</a:t>
            </a:r>
            <a:endParaRPr b="1" i="1" sz="2400" u="none" cap="none" strike="noStrike">
              <a:solidFill>
                <a:srgbClr val="C00000"/>
              </a:solidFill>
            </a:endParaRPr>
          </a:p>
        </p:txBody>
      </p:sp>
      <p:pic>
        <p:nvPicPr>
          <p:cNvPr id="103" name="Google Shape;103;g2d00da58544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5675" y="2253700"/>
            <a:ext cx="2312775" cy="18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d00da58544_0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00" y="4620375"/>
            <a:ext cx="3408451" cy="1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a63291530_0_181"/>
          <p:cNvSpPr txBox="1"/>
          <p:nvPr>
            <p:ph type="title"/>
          </p:nvPr>
        </p:nvSpPr>
        <p:spPr>
          <a:xfrm>
            <a:off x="457200" y="1500750"/>
            <a:ext cx="27555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Nudos numéricos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240" name="Google Shape;240;g2da63291530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525" y="156825"/>
            <a:ext cx="5643025" cy="66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da63291530_0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50" y="5494575"/>
            <a:ext cx="3223624" cy="8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da63291530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0" y="833601"/>
            <a:ext cx="7735625" cy="63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da63291530_0_196"/>
          <p:cNvSpPr txBox="1"/>
          <p:nvPr/>
        </p:nvSpPr>
        <p:spPr>
          <a:xfrm>
            <a:off x="0" y="152400"/>
            <a:ext cx="907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Khipu found covered by peanuts in Inkawasi, Cañete</a:t>
            </a:r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da63291530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900" y="1036325"/>
            <a:ext cx="5964676" cy="539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da63291530_0_189"/>
          <p:cNvSpPr txBox="1"/>
          <p:nvPr/>
        </p:nvSpPr>
        <p:spPr>
          <a:xfrm>
            <a:off x="0" y="152400"/>
            <a:ext cx="90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Ejemplo visual</a:t>
            </a:r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daf46381f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925" y="567875"/>
            <a:ext cx="4728350" cy="60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a63291530_0_112"/>
          <p:cNvSpPr txBox="1"/>
          <p:nvPr/>
        </p:nvSpPr>
        <p:spPr>
          <a:xfrm>
            <a:off x="166100" y="417550"/>
            <a:ext cx="8826300" cy="1143000"/>
          </a:xfrm>
          <a:prstGeom prst="rect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s-PE" sz="4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da63291530_0_112"/>
          <p:cNvSpPr txBox="1"/>
          <p:nvPr/>
        </p:nvSpPr>
        <p:spPr>
          <a:xfrm>
            <a:off x="665125" y="1761525"/>
            <a:ext cx="7536000" cy="3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Quipus: Mil años de historia anudada en los Andes y su futuro digital (Perú Breve) .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Manuel Medrano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.2021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Imperio Inka. Izumi Shimada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Mathematics of the Incas: Code of the Quipu.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Marcia Ascher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,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Robert Ascher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.2011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https://es.wikipedia.org/wiki/Quipu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https://github.com/potatodax/quipucamayoc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11f3d5a474c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250" y="1667975"/>
            <a:ext cx="6949450" cy="32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f3d5a474c_0_81"/>
          <p:cNvSpPr txBox="1"/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Quipu (Khipu )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17" name="Google Shape;117;g11f3d5a474c_0_81"/>
          <p:cNvSpPr txBox="1"/>
          <p:nvPr/>
        </p:nvSpPr>
        <p:spPr>
          <a:xfrm>
            <a:off x="665125" y="1990125"/>
            <a:ext cx="48609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Nudo en Quechua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Usado en los Andes por 1000 años : 950 dc - 1950 dc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Registra informaciòn númerica y narrativa.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Cuerdas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o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algodón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de diversos colores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18" name="Google Shape;118;g11f3d5a474c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425" y="1966938"/>
            <a:ext cx="28479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a63291530_0_4"/>
          <p:cNvSpPr txBox="1"/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Uso del Quipu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25" name="Google Shape;125;g2da63291530_0_4"/>
          <p:cNvSpPr txBox="1"/>
          <p:nvPr/>
        </p:nvSpPr>
        <p:spPr>
          <a:xfrm>
            <a:off x="665125" y="1685325"/>
            <a:ext cx="5001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El Imperio Inca no inventó un sistema de escritura gráfica.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Usado para administrar el Imperio Inca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. (control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político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y social sobre  10M habitantes)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U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sado como un sistema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contabilidad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y almacenamiento de relatos épicos de los Incas difuntos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26" name="Google Shape;126;g2da63291530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499" y="1327100"/>
            <a:ext cx="2932299" cy="49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a63291530_0_133"/>
          <p:cNvSpPr txBox="1"/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Uso del Quipu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133" name="Google Shape;133;g2da63291530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218075"/>
            <a:ext cx="8048776" cy="510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a63291530_0_15"/>
          <p:cNvSpPr txBox="1"/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Quipucamayoc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40" name="Google Shape;140;g2da63291530_0_15"/>
          <p:cNvSpPr txBox="1"/>
          <p:nvPr/>
        </p:nvSpPr>
        <p:spPr>
          <a:xfrm>
            <a:off x="665125" y="2218725"/>
            <a:ext cx="5001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“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Guardián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” o “Animador de nudos” en Quechua 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Llevaban el control de :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○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Informaciòn militar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○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Tributos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○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Eventos de calendario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8735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○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Inventario de rebaños de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camélidos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41" name="Google Shape;141;g2da6329153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125" y="1814538"/>
            <a:ext cx="28670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da6329153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204938"/>
            <a:ext cx="5486400" cy="447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da63291530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600" y="5461225"/>
            <a:ext cx="4653025" cy="12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da63291530_0_32"/>
          <p:cNvSpPr txBox="1"/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Cronistas : Pedro Cieza de León</a:t>
            </a:r>
            <a:endParaRPr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a63291530_0_23"/>
          <p:cNvSpPr txBox="1"/>
          <p:nvPr>
            <p:ph type="title"/>
          </p:nvPr>
        </p:nvSpPr>
        <p:spPr>
          <a:xfrm>
            <a:off x="457200" y="274638"/>
            <a:ext cx="82296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PE">
                <a:solidFill>
                  <a:srgbClr val="C00000"/>
                </a:solidFill>
              </a:rPr>
              <a:t>Cronistas : </a:t>
            </a:r>
            <a:r>
              <a:rPr b="1" lang="es-PE">
                <a:solidFill>
                  <a:srgbClr val="C00000"/>
                </a:solidFill>
              </a:rPr>
              <a:t>Pedro Cieza de León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56" name="Google Shape;156;g2da63291530_0_23"/>
          <p:cNvSpPr txBox="1"/>
          <p:nvPr/>
        </p:nvSpPr>
        <p:spPr>
          <a:xfrm>
            <a:off x="665125" y="2218725"/>
            <a:ext cx="50016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2500"/>
              <a:buChar char="●"/>
            </a:pP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Pedro Cieza de Leòn (Llerena, Badajoz, 1520-Sevilla, España, 2 de julio de 1541​)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mencionó sobre los quipus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que “un par de alpargatas no se 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podían</a:t>
            </a:r>
            <a:r>
              <a:rPr lang="es-PE" sz="2500">
                <a:solidFill>
                  <a:srgbClr val="0F1111"/>
                </a:solidFill>
                <a:highlight>
                  <a:srgbClr val="FFFFFF"/>
                </a:highlight>
              </a:rPr>
              <a:t> esconder”</a:t>
            </a:r>
            <a:endParaRPr sz="250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57" name="Google Shape;157;g2da63291530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00" y="2900925"/>
            <a:ext cx="29622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